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319" r:id="rId4"/>
    <p:sldId id="320" r:id="rId5"/>
    <p:sldId id="322" r:id="rId6"/>
    <p:sldId id="323" r:id="rId7"/>
    <p:sldId id="324" r:id="rId8"/>
    <p:sldId id="32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7" d="100"/>
          <a:sy n="67" d="100"/>
        </p:scale>
        <p:origin x="75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image" Target="../media/image1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2B634F-BA74-4FE8-A73B-37C16F8C7F89}" type="datetimeFigureOut">
              <a:rPr lang="en-IN" smtClean="0"/>
              <a:t>30-03-2020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D34346-D1DF-4037-8719-9D34181E13C7}" type="slidenum">
              <a:rPr lang="en-IN" smtClean="0"/>
              <a:t>‹#›</a:t>
            </a:fld>
            <a:endParaRPr lang="en-IN"/>
          </a:p>
        </p:txBody>
      </p:sp>
    </p:spTree>
    <p:extLst>
      <p:ext uri="{BB962C8B-B14F-4D97-AF65-F5344CB8AC3E}">
        <p14:creationId xmlns:p14="http://schemas.microsoft.com/office/powerpoint/2010/main" val="2576498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D34346-D1DF-4037-8719-9D34181E13C7}" type="slidenum">
              <a:rPr lang="en-IN" smtClean="0"/>
              <a:t>4</a:t>
            </a:fld>
            <a:endParaRPr lang="en-IN"/>
          </a:p>
        </p:txBody>
      </p:sp>
    </p:spTree>
    <p:extLst>
      <p:ext uri="{BB962C8B-B14F-4D97-AF65-F5344CB8AC3E}">
        <p14:creationId xmlns:p14="http://schemas.microsoft.com/office/powerpoint/2010/main" val="1050197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D34346-D1DF-4037-8719-9D34181E13C7}" type="slidenum">
              <a:rPr lang="en-IN" smtClean="0"/>
              <a:t>5</a:t>
            </a:fld>
            <a:endParaRPr lang="en-IN"/>
          </a:p>
        </p:txBody>
      </p:sp>
    </p:spTree>
    <p:extLst>
      <p:ext uri="{BB962C8B-B14F-4D97-AF65-F5344CB8AC3E}">
        <p14:creationId xmlns:p14="http://schemas.microsoft.com/office/powerpoint/2010/main" val="2138651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1EEAF5E-30F6-4D72-B5AE-019FD341BC8E}" type="datetime1">
              <a:rPr lang="en-IN" smtClean="0"/>
              <a:t>30-03-2020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3155922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945B090-E9EC-4A6A-9234-532656BF8788}" type="datetime1">
              <a:rPr lang="en-IN" smtClean="0"/>
              <a:t>30-03-2020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39979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8A9C6BE-4684-4950-9AA8-6839D1754D6D}" type="datetime1">
              <a:rPr lang="en-IN" smtClean="0"/>
              <a:t>30-03-2020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358167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B3AE6DE-224F-4CC6-AD1D-69A7A77E0B09}" type="datetime1">
              <a:rPr lang="en-IN" smtClean="0"/>
              <a:t>30-03-2020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3871148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00B70B-4083-421B-AE01-F7392CCEE857}" type="datetime1">
              <a:rPr lang="en-IN" smtClean="0"/>
              <a:t>30-03-2020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297352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FE61CC6-3F66-492D-AFE5-36D1A83EC5DD}" type="datetime1">
              <a:rPr lang="en-IN" smtClean="0"/>
              <a:t>30-03-2020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1803147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09B90E4-980A-4BEE-B8FF-1CC0E7CFA024}" type="datetime1">
              <a:rPr lang="en-IN" smtClean="0"/>
              <a:t>30-03-2020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2746190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076240B-B908-446A-9986-D0E79A946350}" type="datetime1">
              <a:rPr lang="en-IN" smtClean="0"/>
              <a:t>30-03-2020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39457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8E777-0C1F-4039-A58F-C72E60966231}" type="datetime1">
              <a:rPr lang="en-IN" smtClean="0"/>
              <a:t>30-03-2020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2777970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543994-2898-48D7-BD3D-B9C9F0E6457F}" type="datetime1">
              <a:rPr lang="en-IN" smtClean="0"/>
              <a:t>30-03-2020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1042653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A79C78-1BF4-46EF-ADCA-402D1380DDBE}" type="datetime1">
              <a:rPr lang="en-IN" smtClean="0"/>
              <a:t>30-03-2020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CD46AE-608D-4A10-990F-A7F6DCA1BFA3}" type="slidenum">
              <a:rPr lang="en-IN" smtClean="0"/>
              <a:t>‹#›</a:t>
            </a:fld>
            <a:endParaRPr lang="en-IN"/>
          </a:p>
        </p:txBody>
      </p:sp>
    </p:spTree>
    <p:extLst>
      <p:ext uri="{BB962C8B-B14F-4D97-AF65-F5344CB8AC3E}">
        <p14:creationId xmlns:p14="http://schemas.microsoft.com/office/powerpoint/2010/main" val="246896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5B130-6538-481E-A972-B1A7858AF5B5}" type="datetime1">
              <a:rPr lang="en-IN" smtClean="0"/>
              <a:t>30-03-2020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CD46AE-608D-4A10-990F-A7F6DCA1BFA3}" type="slidenum">
              <a:rPr lang="en-IN" smtClean="0"/>
              <a:t>‹#›</a:t>
            </a:fld>
            <a:endParaRPr lang="en-IN"/>
          </a:p>
        </p:txBody>
      </p:sp>
    </p:spTree>
    <p:extLst>
      <p:ext uri="{BB962C8B-B14F-4D97-AF65-F5344CB8AC3E}">
        <p14:creationId xmlns:p14="http://schemas.microsoft.com/office/powerpoint/2010/main" val="3594266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1.xml"/><Relationship Id="rId7" Type="http://schemas.openxmlformats.org/officeDocument/2006/relationships/image" Target="../media/image6.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emf"/><Relationship Id="rId4" Type="http://schemas.openxmlformats.org/officeDocument/2006/relationships/oleObject" Target="../embeddings/oleObject3.bin"/><Relationship Id="rId9" Type="http://schemas.openxmlformats.org/officeDocument/2006/relationships/image" Target="../media/image7.e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2.xml"/><Relationship Id="rId7" Type="http://schemas.openxmlformats.org/officeDocument/2006/relationships/image" Target="../media/image9.e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8.emf"/><Relationship Id="rId4" Type="http://schemas.openxmlformats.org/officeDocument/2006/relationships/oleObject" Target="../embeddings/oleObject6.bin"/><Relationship Id="rId9" Type="http://schemas.openxmlformats.org/officeDocument/2006/relationships/image" Target="../media/image10.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2.emf"/><Relationship Id="rId5" Type="http://schemas.openxmlformats.org/officeDocument/2006/relationships/oleObject" Target="../embeddings/oleObject10.bin"/><Relationship Id="rId4" Type="http://schemas.openxmlformats.org/officeDocument/2006/relationships/image" Target="../media/image11.emf"/></Relationships>
</file>

<file path=ppt/slides/_rels/slide7.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4.emf"/><Relationship Id="rId5" Type="http://schemas.openxmlformats.org/officeDocument/2006/relationships/oleObject" Target="../embeddings/oleObject12.bin"/><Relationship Id="rId4" Type="http://schemas.openxmlformats.org/officeDocument/2006/relationships/image" Target="../media/image13.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7.emf"/><Relationship Id="rId5" Type="http://schemas.openxmlformats.org/officeDocument/2006/relationships/oleObject" Target="../embeddings/oleObject15.bin"/><Relationship Id="rId4"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21"/>
          <p:cNvSpPr/>
          <p:nvPr/>
        </p:nvSpPr>
        <p:spPr>
          <a:xfrm>
            <a:off x="2524612" y="3527807"/>
            <a:ext cx="3607552" cy="1944216"/>
          </a:xfrm>
          <a:prstGeom prst="ellipse">
            <a:avLst/>
          </a:prstGeom>
          <a:blipFill>
            <a:blip r:embed="rId2"/>
            <a:tile tx="0" ty="0" sx="100000" sy="100000" flip="none" algn="tl"/>
          </a:blipFill>
          <a:effectLst>
            <a:glow rad="228600">
              <a:schemeClr val="accent6">
                <a:satMod val="175000"/>
                <a:alpha val="40000"/>
              </a:schemeClr>
            </a:glow>
            <a:outerShdw blurRad="40000" dist="23000" dir="5400000" rotWithShape="0">
              <a:srgbClr val="000000">
                <a:alpha val="35000"/>
              </a:srgbClr>
            </a:outerShdw>
            <a:softEdge rad="317500"/>
          </a:effectLst>
          <a:scene3d>
            <a:camera prst="orthographicFront"/>
            <a:lightRig rig="threePt" dir="t"/>
          </a:scene3d>
          <a:sp3d>
            <a:bevelT w="165100" prst="coolSlant"/>
          </a:sp3d>
        </p:spPr>
        <p:style>
          <a:lnRef idx="1">
            <a:schemeClr val="accent3"/>
          </a:lnRef>
          <a:fillRef idx="3">
            <a:schemeClr val="accent3"/>
          </a:fillRef>
          <a:effectRef idx="2">
            <a:schemeClr val="accent3"/>
          </a:effectRef>
          <a:fontRef idx="minor">
            <a:schemeClr val="lt1"/>
          </a:fontRef>
        </p:style>
        <p:txBody>
          <a:bodyPr rtlCol="0" anchor="ctr"/>
          <a:lstStyle/>
          <a:p>
            <a:pPr algn="ctr"/>
            <a:endParaRPr lang="en-IN"/>
          </a:p>
        </p:txBody>
      </p:sp>
      <p:grpSp>
        <p:nvGrpSpPr>
          <p:cNvPr id="19" name="Group 18"/>
          <p:cNvGrpSpPr/>
          <p:nvPr/>
        </p:nvGrpSpPr>
        <p:grpSpPr>
          <a:xfrm>
            <a:off x="681059" y="2217211"/>
            <a:ext cx="7283733" cy="1160685"/>
            <a:chOff x="681059" y="2217211"/>
            <a:chExt cx="7283733" cy="1160685"/>
          </a:xfrm>
        </p:grpSpPr>
        <p:sp>
          <p:nvSpPr>
            <p:cNvPr id="5" name="Rounded Rectangle 4"/>
            <p:cNvSpPr/>
            <p:nvPr/>
          </p:nvSpPr>
          <p:spPr>
            <a:xfrm>
              <a:off x="681059" y="2217211"/>
              <a:ext cx="7272808" cy="116068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IN"/>
            </a:p>
          </p:txBody>
        </p:sp>
        <p:sp>
          <p:nvSpPr>
            <p:cNvPr id="4" name="TextBox 3"/>
            <p:cNvSpPr txBox="1"/>
            <p:nvPr/>
          </p:nvSpPr>
          <p:spPr>
            <a:xfrm>
              <a:off x="691984" y="2390571"/>
              <a:ext cx="7272808" cy="954107"/>
            </a:xfrm>
            <a:prstGeom prst="rect">
              <a:avLst/>
            </a:prstGeom>
            <a:noFill/>
          </p:spPr>
          <p:txBody>
            <a:bodyPr wrap="square" rtlCol="0">
              <a:spAutoFit/>
            </a:bodyPr>
            <a:lstStyle/>
            <a:p>
              <a:pPr algn="ctr"/>
              <a:r>
                <a:rPr lang="en-IN" sz="2800" b="1" dirty="0" smtClean="0">
                  <a:solidFill>
                    <a:srgbClr val="7030A0"/>
                  </a:solidFill>
                  <a:latin typeface="Times New Roman" panose="02020603050405020304" pitchFamily="18" charset="0"/>
                  <a:cs typeface="Times New Roman" panose="02020603050405020304" pitchFamily="18" charset="0"/>
                </a:rPr>
                <a:t>Government Engineering College, Khagaria</a:t>
              </a:r>
            </a:p>
            <a:p>
              <a:pPr algn="ctr"/>
              <a:r>
                <a:rPr lang="en-IN" sz="2800" b="1" dirty="0" smtClean="0">
                  <a:solidFill>
                    <a:srgbClr val="7030A0"/>
                  </a:solidFill>
                  <a:latin typeface="Times New Roman" panose="02020603050405020304" pitchFamily="18" charset="0"/>
                  <a:cs typeface="Times New Roman" panose="02020603050405020304" pitchFamily="18" charset="0"/>
                </a:rPr>
                <a:t>(GEC Khagaria)</a:t>
              </a:r>
              <a:endParaRPr lang="en-IN" sz="2800" b="1" dirty="0">
                <a:solidFill>
                  <a:srgbClr val="7030A0"/>
                </a:solidFill>
                <a:latin typeface="Times New Roman" panose="02020603050405020304" pitchFamily="18" charset="0"/>
                <a:cs typeface="Times New Roman" panose="02020603050405020304" pitchFamily="18" charset="0"/>
              </a:endParaRPr>
            </a:p>
          </p:txBody>
        </p:sp>
      </p:grpSp>
      <p:grpSp>
        <p:nvGrpSpPr>
          <p:cNvPr id="12" name="Group 11"/>
          <p:cNvGrpSpPr/>
          <p:nvPr/>
        </p:nvGrpSpPr>
        <p:grpSpPr>
          <a:xfrm>
            <a:off x="2871456" y="5621935"/>
            <a:ext cx="2892014" cy="1029008"/>
            <a:chOff x="170430" y="4293189"/>
            <a:chExt cx="2892014" cy="1029008"/>
          </a:xfrm>
        </p:grpSpPr>
        <p:sp>
          <p:nvSpPr>
            <p:cNvPr id="10" name="Rounded Rectangle 9"/>
            <p:cNvSpPr/>
            <p:nvPr/>
          </p:nvSpPr>
          <p:spPr>
            <a:xfrm>
              <a:off x="170430" y="4293189"/>
              <a:ext cx="2892014" cy="10290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IN" dirty="0"/>
            </a:p>
          </p:txBody>
        </p:sp>
        <p:sp>
          <p:nvSpPr>
            <p:cNvPr id="9" name="TextBox 8"/>
            <p:cNvSpPr txBox="1"/>
            <p:nvPr/>
          </p:nvSpPr>
          <p:spPr>
            <a:xfrm>
              <a:off x="170431" y="4429645"/>
              <a:ext cx="2676695" cy="892552"/>
            </a:xfrm>
            <a:prstGeom prst="rect">
              <a:avLst/>
            </a:prstGeom>
            <a:noFill/>
          </p:spPr>
          <p:txBody>
            <a:bodyPr wrap="none" rtlCol="0">
              <a:spAutoFit/>
            </a:bodyPr>
            <a:lstStyle/>
            <a:p>
              <a:pPr algn="ctr"/>
              <a:r>
                <a:rPr lang="en-IN" sz="2000" b="1" dirty="0" err="1" smtClean="0">
                  <a:solidFill>
                    <a:schemeClr val="accent1">
                      <a:lumMod val="75000"/>
                    </a:schemeClr>
                  </a:solidFill>
                  <a:latin typeface="Times New Roman" panose="02020603050405020304" pitchFamily="18" charset="0"/>
                  <a:cs typeface="Times New Roman" panose="02020603050405020304" pitchFamily="18" charset="0"/>
                </a:rPr>
                <a:t>Dr.</a:t>
              </a:r>
              <a:r>
                <a:rPr lang="en-IN" sz="2000" b="1" dirty="0">
                  <a:solidFill>
                    <a:schemeClr val="accent1">
                      <a:lumMod val="75000"/>
                    </a:schemeClr>
                  </a:solidFill>
                  <a:latin typeface="Times New Roman" panose="02020603050405020304" pitchFamily="18" charset="0"/>
                  <a:cs typeface="Times New Roman" panose="02020603050405020304" pitchFamily="18" charset="0"/>
                </a:rPr>
                <a:t> </a:t>
              </a:r>
              <a:r>
                <a:rPr lang="en-IN" sz="2000" b="1" dirty="0" smtClean="0">
                  <a:solidFill>
                    <a:schemeClr val="accent1">
                      <a:lumMod val="75000"/>
                    </a:schemeClr>
                  </a:solidFill>
                  <a:latin typeface="Times New Roman" panose="02020603050405020304" pitchFamily="18" charset="0"/>
                  <a:cs typeface="Times New Roman" panose="02020603050405020304" pitchFamily="18" charset="0"/>
                </a:rPr>
                <a:t>Amit Kumar Singh</a:t>
              </a:r>
            </a:p>
            <a:p>
              <a:pPr algn="ctr"/>
              <a:r>
                <a:rPr lang="en-IN" sz="1600" b="1" i="1" dirty="0" smtClean="0">
                  <a:solidFill>
                    <a:schemeClr val="accent1">
                      <a:lumMod val="75000"/>
                    </a:schemeClr>
                  </a:solidFill>
                  <a:latin typeface="Times New Roman" panose="02020603050405020304" pitchFamily="18" charset="0"/>
                  <a:cs typeface="Times New Roman" panose="02020603050405020304" pitchFamily="18" charset="0"/>
                </a:rPr>
                <a:t>Assistant Professor</a:t>
              </a:r>
            </a:p>
            <a:p>
              <a:pPr algn="ctr"/>
              <a:r>
                <a:rPr lang="en-IN" sz="1600" b="1" dirty="0" smtClean="0">
                  <a:solidFill>
                    <a:schemeClr val="accent1">
                      <a:lumMod val="75000"/>
                    </a:schemeClr>
                  </a:solidFill>
                  <a:latin typeface="Times New Roman" panose="02020603050405020304" pitchFamily="18" charset="0"/>
                  <a:cs typeface="Times New Roman" panose="02020603050405020304" pitchFamily="18" charset="0"/>
                </a:rPr>
                <a:t>GEC Khagaria</a:t>
              </a:r>
              <a:endParaRPr lang="en-IN" sz="1600" b="1" dirty="0">
                <a:solidFill>
                  <a:schemeClr val="accent1">
                    <a:lumMod val="75000"/>
                  </a:schemeClr>
                </a:solidFill>
                <a:latin typeface="Times New Roman" panose="02020603050405020304" pitchFamily="18" charset="0"/>
                <a:cs typeface="Times New Roman" panose="02020603050405020304" pitchFamily="18" charset="0"/>
              </a:endParaRPr>
            </a:p>
          </p:txBody>
        </p:sp>
      </p:grpSp>
      <p:sp>
        <p:nvSpPr>
          <p:cNvPr id="13" name="TextBox 12"/>
          <p:cNvSpPr txBox="1"/>
          <p:nvPr/>
        </p:nvSpPr>
        <p:spPr>
          <a:xfrm>
            <a:off x="2707283" y="4269082"/>
            <a:ext cx="3456384" cy="461665"/>
          </a:xfrm>
          <a:prstGeom prst="rect">
            <a:avLst/>
          </a:prstGeom>
          <a:noFill/>
        </p:spPr>
        <p:txBody>
          <a:bodyPr wrap="square" rtlCol="0">
            <a:spAutoFit/>
          </a:bodyPr>
          <a:lstStyle/>
          <a:p>
            <a:r>
              <a:rPr lang="en-US" sz="2400" b="1" dirty="0" smtClean="0">
                <a:solidFill>
                  <a:srgbClr val="002060"/>
                </a:solidFill>
                <a:latin typeface="Times New Roman" panose="02020603050405020304" pitchFamily="18" charset="0"/>
                <a:cs typeface="Times New Roman" panose="02020603050405020304" pitchFamily="18" charset="0"/>
              </a:rPr>
              <a:t>e-Learning </a:t>
            </a:r>
            <a:r>
              <a:rPr lang="en-IN" sz="2400" b="1" dirty="0" smtClean="0">
                <a:solidFill>
                  <a:srgbClr val="002060"/>
                </a:solidFill>
                <a:latin typeface="Times New Roman" panose="02020603050405020304" pitchFamily="18" charset="0"/>
                <a:cs typeface="Times New Roman" panose="02020603050405020304" pitchFamily="18" charset="0"/>
              </a:rPr>
              <a:t>Chemistry</a:t>
            </a:r>
            <a:endParaRPr lang="en-IN" sz="2400" b="1" dirty="0">
              <a:solidFill>
                <a:srgbClr val="002060"/>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22CD46AE-608D-4A10-990F-A7F6DCA1BFA3}" type="slidenum">
              <a:rPr lang="en-IN" smtClean="0"/>
              <a:t>1</a:t>
            </a:fld>
            <a:endParaRPr lang="en-IN"/>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88488" y="44967"/>
            <a:ext cx="1879801" cy="2104801"/>
          </a:xfrm>
          <a:prstGeom prst="rect">
            <a:avLst/>
          </a:prstGeom>
        </p:spPr>
      </p:pic>
    </p:spTree>
    <p:extLst>
      <p:ext uri="{BB962C8B-B14F-4D97-AF65-F5344CB8AC3E}">
        <p14:creationId xmlns:p14="http://schemas.microsoft.com/office/powerpoint/2010/main" val="4119363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131840" y="153294"/>
            <a:ext cx="2376264" cy="63130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b="1" dirty="0" smtClean="0">
                <a:latin typeface="Times New Roman" panose="02020603050405020304" pitchFamily="18" charset="0"/>
                <a:cs typeface="Times New Roman" panose="02020603050405020304" pitchFamily="18" charset="0"/>
              </a:rPr>
              <a:t>CONTENTS</a:t>
            </a:r>
            <a:endParaRPr lang="en-IN" sz="2800" b="1" dirty="0">
              <a:latin typeface="Times New Roman" panose="02020603050405020304" pitchFamily="18" charset="0"/>
              <a:cs typeface="Times New Roman" panose="02020603050405020304" pitchFamily="18" charset="0"/>
            </a:endParaRPr>
          </a:p>
        </p:txBody>
      </p:sp>
      <p:sp>
        <p:nvSpPr>
          <p:cNvPr id="3" name="Rounded Rectangle 2"/>
          <p:cNvSpPr/>
          <p:nvPr/>
        </p:nvSpPr>
        <p:spPr>
          <a:xfrm>
            <a:off x="107504" y="980728"/>
            <a:ext cx="8856984" cy="23762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1076325" indent="-1076325"/>
            <a:endParaRPr lang="en-US" b="1" dirty="0" smtClean="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Chapter 3: “Organic reactions and synthesis of a drug molecule</a:t>
            </a:r>
            <a:r>
              <a:rPr lang="en-US" sz="2000" b="1" dirty="0" smtClean="0">
                <a:latin typeface="Times New Roman" panose="02020603050405020304" pitchFamily="18" charset="0"/>
                <a:cs typeface="Times New Roman" panose="02020603050405020304" pitchFamily="18" charset="0"/>
              </a:rPr>
              <a:t>”</a:t>
            </a:r>
          </a:p>
          <a:p>
            <a:pPr algn="ctr"/>
            <a:r>
              <a:rPr lang="en-US" sz="2000" b="1" dirty="0" smtClean="0">
                <a:latin typeface="Times New Roman" panose="02020603050405020304" pitchFamily="18" charset="0"/>
                <a:cs typeface="Times New Roman" panose="02020603050405020304" pitchFamily="18" charset="0"/>
              </a:rPr>
              <a:t>Chapter Plan</a:t>
            </a: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t> </a:t>
            </a:r>
            <a:r>
              <a:rPr lang="en-US" sz="2000" dirty="0">
                <a:latin typeface="Times New Roman" panose="02020603050405020304" pitchFamily="18" charset="0"/>
                <a:cs typeface="Times New Roman" panose="02020603050405020304" pitchFamily="18" charset="0"/>
              </a:rPr>
              <a:t>Introduction to intermediates </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Reactions involving substitution, addition, </a:t>
            </a:r>
            <a:r>
              <a:rPr lang="en-US" sz="2000" dirty="0" smtClean="0">
                <a:latin typeface="Times New Roman" panose="02020603050405020304" pitchFamily="18" charset="0"/>
                <a:cs typeface="Times New Roman" panose="02020603050405020304" pitchFamily="18" charset="0"/>
              </a:rPr>
              <a:t>elimination</a:t>
            </a: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Oxidation- reduction, Diels elder cyclization and epoxide ring openings </a:t>
            </a:r>
            <a:r>
              <a:rPr lang="en-US" sz="2000" dirty="0" err="1" smtClean="0">
                <a:latin typeface="Times New Roman" panose="02020603050405020304" pitchFamily="18" charset="0"/>
                <a:cs typeface="Times New Roman" panose="02020603050405020304" pitchFamily="18" charset="0"/>
              </a:rPr>
              <a:t>rxn</a:t>
            </a: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Synthesis of a commonly used drug molecule like aspirin.</a:t>
            </a:r>
          </a:p>
          <a:p>
            <a:pPr marL="285750" indent="-285750">
              <a:buFont typeface="Arial" panose="020B0604020202020204" pitchFamily="34" charset="0"/>
              <a:buChar char="•"/>
            </a:pPr>
            <a:endParaRPr lang="en-IN" dirty="0"/>
          </a:p>
        </p:txBody>
      </p:sp>
      <p:sp>
        <p:nvSpPr>
          <p:cNvPr id="6" name="Slide Number Placeholder 5"/>
          <p:cNvSpPr>
            <a:spLocks noGrp="1"/>
          </p:cNvSpPr>
          <p:nvPr>
            <p:ph type="sldNum" sz="quarter" idx="12"/>
          </p:nvPr>
        </p:nvSpPr>
        <p:spPr/>
        <p:txBody>
          <a:bodyPr/>
          <a:lstStyle/>
          <a:p>
            <a:fld id="{22CD46AE-608D-4A10-990F-A7F6DCA1BFA3}" type="slidenum">
              <a:rPr lang="en-IN" smtClean="0"/>
              <a:t>2</a:t>
            </a:fld>
            <a:endParaRPr lang="en-IN"/>
          </a:p>
        </p:txBody>
      </p:sp>
      <p:sp>
        <p:nvSpPr>
          <p:cNvPr id="7" name="TextBox 6"/>
          <p:cNvSpPr txBox="1"/>
          <p:nvPr/>
        </p:nvSpPr>
        <p:spPr>
          <a:xfrm>
            <a:off x="431540" y="3517776"/>
            <a:ext cx="8208912" cy="2831544"/>
          </a:xfrm>
          <a:prstGeom prst="rect">
            <a:avLst/>
          </a:prstGeom>
          <a:noFill/>
        </p:spPr>
        <p:txBody>
          <a:bodyPr wrap="square" rtlCol="0">
            <a:spAutoFit/>
          </a:bodyPr>
          <a:lstStyle/>
          <a:p>
            <a:pPr marL="285750" lvl="0" indent="-285750" algn="just">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Introduction to intermediates</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Intermediates are organic species which are formed for a short live during the reaction and further final product is formed from that intermediate. As we all know that it is very difficult to isolate intermediates, only few stale intermediates can be isolated.</a:t>
            </a:r>
          </a:p>
          <a:p>
            <a:pPr algn="just"/>
            <a:r>
              <a:rPr lang="en-US" sz="2000" dirty="0">
                <a:latin typeface="Times New Roman" panose="02020603050405020304" pitchFamily="18" charset="0"/>
                <a:cs typeface="Times New Roman" panose="02020603050405020304" pitchFamily="18" charset="0"/>
              </a:rPr>
              <a:t> </a:t>
            </a:r>
          </a:p>
          <a:p>
            <a:pPr marL="285750" indent="-28575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Types of intermediates.</a:t>
            </a:r>
          </a:p>
          <a:p>
            <a:pPr algn="just"/>
            <a:r>
              <a:rPr lang="en-US" sz="2000" b="1" dirty="0">
                <a:latin typeface="Times New Roman" panose="02020603050405020304" pitchFamily="18" charset="0"/>
                <a:cs typeface="Times New Roman" panose="02020603050405020304" pitchFamily="18" charset="0"/>
              </a:rPr>
              <a:t>		Carbocation	</a:t>
            </a:r>
            <a:r>
              <a:rPr lang="en-US" sz="2000" b="1" dirty="0" smtClean="0">
                <a:latin typeface="Times New Roman" panose="02020603050405020304" pitchFamily="18" charset="0"/>
                <a:cs typeface="Times New Roman" panose="02020603050405020304" pitchFamily="18" charset="0"/>
              </a:rPr>
              <a:t>Carbanion</a:t>
            </a:r>
            <a:r>
              <a:rPr lang="en-US" sz="2000" b="1" dirty="0">
                <a:latin typeface="Times New Roman" panose="02020603050405020304" pitchFamily="18" charset="0"/>
                <a:cs typeface="Times New Roman" panose="02020603050405020304" pitchFamily="18" charset="0"/>
              </a:rPr>
              <a:t>		Free radical</a:t>
            </a:r>
            <a:endParaRPr lang="en-US" sz="2000" dirty="0">
              <a:latin typeface="Times New Roman" panose="02020603050405020304" pitchFamily="18" charset="0"/>
              <a:cs typeface="Times New Roman" panose="02020603050405020304" pitchFamily="18" charset="0"/>
            </a:endParaRPr>
          </a:p>
          <a:p>
            <a:endParaRPr lang="en-US" dirty="0"/>
          </a:p>
        </p:txBody>
      </p:sp>
      <p:cxnSp>
        <p:nvCxnSpPr>
          <p:cNvPr id="8" name="Straight Connector 7"/>
          <p:cNvCxnSpPr/>
          <p:nvPr/>
        </p:nvCxnSpPr>
        <p:spPr>
          <a:xfrm>
            <a:off x="0" y="6525344"/>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652120" y="6511056"/>
            <a:ext cx="3240360" cy="307777"/>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Dr. Amit K. Singh, GEC Khagaria</a:t>
            </a:r>
            <a:endParaRPr lang="en-US" sz="1400"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0" y="819944"/>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0016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51520" y="647418"/>
            <a:ext cx="8424936"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Organic </a:t>
            </a:r>
            <a:r>
              <a:rPr lang="en-US" sz="2000" dirty="0">
                <a:latin typeface="Times New Roman" panose="02020603050405020304" pitchFamily="18" charset="0"/>
                <a:cs typeface="Times New Roman" panose="02020603050405020304" pitchFamily="18" charset="0"/>
              </a:rPr>
              <a:t>Species having 6 electrons paired having positive charge on central carbon.</a:t>
            </a: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 Carbocation central carbon is SP</a:t>
            </a:r>
            <a:r>
              <a:rPr lang="en-US" sz="2000" baseline="30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hybridized, Planar (means every atoms on the single page) with a vacant p-orbital, which will be perpendicular to the plane (means above at 90</a:t>
            </a:r>
            <a:r>
              <a:rPr lang="en-US" sz="2000" baseline="30000" dirty="0">
                <a:latin typeface="Times New Roman" panose="02020603050405020304" pitchFamily="18" charset="0"/>
                <a:cs typeface="Times New Roman" panose="02020603050405020304" pitchFamily="18" charset="0"/>
              </a:rPr>
              <a:t>o</a:t>
            </a:r>
            <a:r>
              <a:rPr lang="en-US" sz="2000" dirty="0">
                <a:latin typeface="Times New Roman" panose="02020603050405020304" pitchFamily="18" charset="0"/>
                <a:cs typeface="Times New Roman" panose="02020603050405020304" pitchFamily="18" charset="0"/>
              </a:rPr>
              <a:t> to the page) </a:t>
            </a:r>
          </a:p>
        </p:txBody>
      </p:sp>
      <p:graphicFrame>
        <p:nvGraphicFramePr>
          <p:cNvPr id="16" name="Object 15"/>
          <p:cNvGraphicFramePr>
            <a:graphicFrameLocks noChangeAspect="1"/>
          </p:cNvGraphicFramePr>
          <p:nvPr>
            <p:extLst>
              <p:ext uri="{D42A27DB-BD31-4B8C-83A1-F6EECF244321}">
                <p14:modId xmlns:p14="http://schemas.microsoft.com/office/powerpoint/2010/main" val="3497752905"/>
              </p:ext>
            </p:extLst>
          </p:nvPr>
        </p:nvGraphicFramePr>
        <p:xfrm>
          <a:off x="3275856" y="2482747"/>
          <a:ext cx="1512168" cy="1139768"/>
        </p:xfrm>
        <a:graphic>
          <a:graphicData uri="http://schemas.openxmlformats.org/presentationml/2006/ole">
            <mc:AlternateContent xmlns:mc="http://schemas.openxmlformats.org/markup-compatibility/2006">
              <mc:Choice xmlns:v="urn:schemas-microsoft-com:vml" Requires="v">
                <p:oleObj spid="_x0000_s49197" name="CS ChemDraw Drawing" r:id="rId3" imgW="1276693" imgH="962816" progId="ChemDraw.Document.6.0">
                  <p:embed/>
                </p:oleObj>
              </mc:Choice>
              <mc:Fallback>
                <p:oleObj name="CS ChemDraw Drawing" r:id="rId3" imgW="1276693" imgH="962816" progId="ChemDraw.Document.6.0">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2482747"/>
                        <a:ext cx="1512168" cy="1139768"/>
                      </a:xfrm>
                      <a:prstGeom prst="rect">
                        <a:avLst/>
                      </a:prstGeom>
                      <a:noFill/>
                    </p:spPr>
                  </p:pic>
                </p:oleObj>
              </mc:Fallback>
            </mc:AlternateContent>
          </a:graphicData>
        </a:graphic>
      </p:graphicFrame>
      <p:sp>
        <p:nvSpPr>
          <p:cNvPr id="17" name="Rectangle 16"/>
          <p:cNvSpPr/>
          <p:nvPr/>
        </p:nvSpPr>
        <p:spPr>
          <a:xfrm>
            <a:off x="683568" y="3540307"/>
            <a:ext cx="7560840" cy="1920526"/>
          </a:xfrm>
          <a:prstGeom prst="rect">
            <a:avLst/>
          </a:prstGeom>
        </p:spPr>
        <p:txBody>
          <a:bodyPr wrap="square">
            <a:spAutoFit/>
          </a:bodyPr>
          <a:lstStyle/>
          <a:p>
            <a:pPr marL="285750" indent="-285750" algn="just">
              <a:lnSpc>
                <a:spcPct val="115000"/>
              </a:lnSpc>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Times New Roman" panose="02020603050405020304" pitchFamily="18" charset="0"/>
              </a:rPr>
              <a:t>There are two types of carbocation:</a:t>
            </a:r>
          </a:p>
          <a:p>
            <a:pPr marL="342900" marR="0" lvl="0" indent="-342900" algn="just">
              <a:lnSpc>
                <a:spcPct val="115000"/>
              </a:lnSpc>
              <a:spcBef>
                <a:spcPts val="0"/>
              </a:spcBef>
              <a:spcAft>
                <a:spcPts val="0"/>
              </a:spcAft>
              <a:buFont typeface="+mj-lt"/>
              <a:buAutoNum type="romanLcPeriod"/>
            </a:pPr>
            <a:r>
              <a:rPr lang="en-US" dirty="0">
                <a:latin typeface="Times New Roman" panose="02020603050405020304" pitchFamily="18" charset="0"/>
                <a:ea typeface="Calibri" panose="020F0502020204030204" pitchFamily="34" charset="0"/>
                <a:cs typeface="Times New Roman" panose="02020603050405020304" pitchFamily="18" charset="0"/>
              </a:rPr>
              <a:t>Short lived: C</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 (CH</a:t>
            </a:r>
            <a:r>
              <a:rPr lang="en-US" baseline="-25000" dirty="0">
                <a:latin typeface="Times New Roman" panose="02020603050405020304" pitchFamily="18" charset="0"/>
                <a:ea typeface="Calibri" panose="020F0502020204030204" pitchFamily="34" charset="0"/>
                <a:cs typeface="Times New Roman" panose="02020603050405020304" pitchFamily="18" charset="0"/>
              </a:rPr>
              <a:t>3</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baseline="-25000" dirty="0">
                <a:latin typeface="Times New Roman" panose="02020603050405020304" pitchFamily="18" charset="0"/>
                <a:ea typeface="Calibri" panose="020F0502020204030204" pitchFamily="34" charset="0"/>
                <a:cs typeface="Times New Roman" panose="02020603050405020304" pitchFamily="18" charset="0"/>
              </a:rPr>
              <a:t>3</a:t>
            </a:r>
            <a:r>
              <a:rPr lang="en-US" dirty="0">
                <a:latin typeface="Times New Roman" panose="02020603050405020304" pitchFamily="18" charset="0"/>
                <a:ea typeface="Calibri" panose="020F0502020204030204" pitchFamily="34" charset="0"/>
                <a:cs typeface="Times New Roman" panose="02020603050405020304" pitchFamily="18" charset="0"/>
              </a:rPr>
              <a:t>C</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 (CH</a:t>
            </a:r>
            <a:r>
              <a:rPr lang="en-US" baseline="-25000" dirty="0">
                <a:latin typeface="Times New Roman" panose="02020603050405020304" pitchFamily="18" charset="0"/>
                <a:ea typeface="Calibri" panose="020F0502020204030204" pitchFamily="34" charset="0"/>
                <a:cs typeface="Times New Roman" panose="02020603050405020304" pitchFamily="18" charset="0"/>
              </a:rPr>
              <a:t>3</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dirty="0">
                <a:latin typeface="Times New Roman" panose="02020603050405020304" pitchFamily="18" charset="0"/>
                <a:ea typeface="Calibri" panose="020F0502020204030204" pitchFamily="34" charset="0"/>
                <a:cs typeface="Times New Roman" panose="02020603050405020304" pitchFamily="18" charset="0"/>
              </a:rPr>
              <a:t>CH</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romanLcPeriod"/>
            </a:pPr>
            <a:r>
              <a:rPr lang="en-US" dirty="0">
                <a:latin typeface="Times New Roman" panose="02020603050405020304" pitchFamily="18" charset="0"/>
                <a:ea typeface="Calibri" panose="020F0502020204030204" pitchFamily="34" charset="0"/>
                <a:cs typeface="Times New Roman" panose="02020603050405020304" pitchFamily="18" charset="0"/>
              </a:rPr>
              <a:t>Stable C</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Ph</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baseline="-25000" dirty="0">
                <a:latin typeface="Times New Roman" panose="02020603050405020304" pitchFamily="18" charset="0"/>
                <a:ea typeface="Calibri" panose="020F0502020204030204" pitchFamily="34" charset="0"/>
                <a:cs typeface="Times New Roman" panose="02020603050405020304" pitchFamily="18" charset="0"/>
              </a:rPr>
              <a:t>3</a:t>
            </a:r>
            <a:r>
              <a:rPr lang="en-US" dirty="0">
                <a:latin typeface="Times New Roman" panose="02020603050405020304" pitchFamily="18" charset="0"/>
                <a:ea typeface="Calibri" panose="020F0502020204030204" pitchFamily="34" charset="0"/>
                <a:cs typeface="Times New Roman" panose="02020603050405020304" pitchFamily="18" charset="0"/>
              </a:rPr>
              <a:t>C</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Ph</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dirty="0">
                <a:latin typeface="Times New Roman" panose="02020603050405020304" pitchFamily="18" charset="0"/>
                <a:ea typeface="Calibri" panose="020F0502020204030204" pitchFamily="34" charset="0"/>
                <a:cs typeface="Times New Roman" panose="02020603050405020304" pitchFamily="18" charset="0"/>
              </a:rPr>
              <a:t>CH</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romanLcPeriod"/>
            </a:pPr>
            <a:endParaRPr lang="en-US"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lvl="0" indent="-285750" eaLnBrk="0" fontAlgn="base" hangingPunct="0">
              <a:spcBef>
                <a:spcPct val="0"/>
              </a:spcBef>
              <a:spcAft>
                <a:spcPct val="0"/>
              </a:spcAft>
              <a:buFont typeface="Arial" panose="020B0604020202020204" pitchFamily="34" charset="0"/>
              <a:buChar char="•"/>
            </a:pPr>
            <a:r>
              <a:rPr lang="en-US" altLang="en-US" dirty="0">
                <a:latin typeface="Times New Roman" panose="02020603050405020304" pitchFamily="18" charset="0"/>
                <a:ea typeface="Calibri" panose="020F0502020204030204" pitchFamily="34" charset="0"/>
                <a:cs typeface="Times New Roman" panose="02020603050405020304" pitchFamily="18" charset="0"/>
              </a:rPr>
              <a:t>Formation of C</a:t>
            </a:r>
            <a:r>
              <a:rPr lang="en-US" altLang="en-US"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altLang="en-US" dirty="0">
                <a:latin typeface="Times New Roman" panose="02020603050405020304" pitchFamily="18" charset="0"/>
                <a:ea typeface="Calibri" panose="020F0502020204030204" pitchFamily="34" charset="0"/>
                <a:cs typeface="Times New Roman" panose="02020603050405020304" pitchFamily="18" charset="0"/>
              </a:rPr>
              <a:t> by </a:t>
            </a:r>
            <a:r>
              <a:rPr lang="en-US" altLang="en-US" dirty="0" err="1">
                <a:latin typeface="Times New Roman" panose="02020603050405020304" pitchFamily="18" charset="0"/>
                <a:ea typeface="Calibri" panose="020F0502020204030204" pitchFamily="34" charset="0"/>
                <a:cs typeface="Times New Roman" panose="02020603050405020304" pitchFamily="18" charset="0"/>
              </a:rPr>
              <a:t>Heterolytic</a:t>
            </a:r>
            <a:r>
              <a:rPr lang="en-US" altLang="en-US" dirty="0">
                <a:latin typeface="Times New Roman" panose="02020603050405020304" pitchFamily="18" charset="0"/>
                <a:ea typeface="Calibri" panose="020F0502020204030204" pitchFamily="34" charset="0"/>
                <a:cs typeface="Times New Roman" panose="02020603050405020304" pitchFamily="18" charset="0"/>
              </a:rPr>
              <a:t> cleavage:</a:t>
            </a:r>
            <a:endParaRPr lang="en-US" altLang="en-US" dirty="0">
              <a:latin typeface="Times New Roman" panose="02020603050405020304" pitchFamily="18" charset="0"/>
              <a:cs typeface="Times New Roman" panose="02020603050405020304" pitchFamily="18" charset="0"/>
            </a:endParaRPr>
          </a:p>
          <a:p>
            <a:pPr marL="400050" lvl="0" indent="-400050" eaLnBrk="0" fontAlgn="base" hangingPunct="0">
              <a:spcBef>
                <a:spcPct val="0"/>
              </a:spcBef>
              <a:spcAft>
                <a:spcPct val="0"/>
              </a:spcAft>
              <a:buAutoNum type="romanLcParenR"/>
            </a:pPr>
            <a:r>
              <a:rPr lang="en-US" altLang="en-US" dirty="0" smtClean="0">
                <a:latin typeface="Times New Roman" panose="02020603050405020304" pitchFamily="18" charset="0"/>
                <a:ea typeface="Calibri" panose="020F0502020204030204" pitchFamily="34" charset="0"/>
                <a:cs typeface="Times New Roman" panose="02020603050405020304" pitchFamily="18" charset="0"/>
              </a:rPr>
              <a:t>By </a:t>
            </a:r>
            <a:r>
              <a:rPr lang="en-US" altLang="en-US" dirty="0">
                <a:latin typeface="Times New Roman" panose="02020603050405020304" pitchFamily="18" charset="0"/>
                <a:ea typeface="Calibri" panose="020F0502020204030204" pitchFamily="34" charset="0"/>
                <a:cs typeface="Times New Roman" panose="02020603050405020304" pitchFamily="18" charset="0"/>
              </a:rPr>
              <a:t>direct breaking of C-X bond in presence of highly polar </a:t>
            </a:r>
            <a:r>
              <a:rPr lang="en-US" altLang="en-US" dirty="0" smtClean="0">
                <a:latin typeface="Times New Roman" panose="02020603050405020304" pitchFamily="18" charset="0"/>
                <a:ea typeface="Calibri" panose="020F0502020204030204" pitchFamily="34" charset="0"/>
                <a:cs typeface="Times New Roman" panose="02020603050405020304" pitchFamily="18" charset="0"/>
              </a:rPr>
              <a:t>solvent</a:t>
            </a:r>
          </a:p>
        </p:txBody>
      </p:sp>
      <p:sp>
        <p:nvSpPr>
          <p:cNvPr id="21"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 name="Object 21"/>
          <p:cNvGraphicFramePr>
            <a:graphicFrameLocks noChangeAspect="1"/>
          </p:cNvGraphicFramePr>
          <p:nvPr>
            <p:extLst>
              <p:ext uri="{D42A27DB-BD31-4B8C-83A1-F6EECF244321}">
                <p14:modId xmlns:p14="http://schemas.microsoft.com/office/powerpoint/2010/main" val="2564169492"/>
              </p:ext>
            </p:extLst>
          </p:nvPr>
        </p:nvGraphicFramePr>
        <p:xfrm>
          <a:off x="2021632" y="5539575"/>
          <a:ext cx="4020616" cy="992590"/>
        </p:xfrm>
        <a:graphic>
          <a:graphicData uri="http://schemas.openxmlformats.org/presentationml/2006/ole">
            <mc:AlternateContent xmlns:mc="http://schemas.openxmlformats.org/markup-compatibility/2006">
              <mc:Choice xmlns:v="urn:schemas-microsoft-com:vml" Requires="v">
                <p:oleObj spid="_x0000_s49198" name="CS ChemDraw Drawing" r:id="rId5" imgW="3043093" imgH="753931" progId="ChemDraw.Document.6.0">
                  <p:embed/>
                </p:oleObj>
              </mc:Choice>
              <mc:Fallback>
                <p:oleObj name="CS ChemDraw Drawing" r:id="rId5" imgW="3043093" imgH="753931" progId="ChemDraw.Document.6.0">
                  <p:embed/>
                  <p:pic>
                    <p:nvPicPr>
                      <p:cNvPr id="0" name="Object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21632" y="5539575"/>
                        <a:ext cx="4020616" cy="992590"/>
                      </a:xfrm>
                      <a:prstGeom prst="rect">
                        <a:avLst/>
                      </a:prstGeom>
                      <a:noFill/>
                    </p:spPr>
                  </p:pic>
                </p:oleObj>
              </mc:Fallback>
            </mc:AlternateContent>
          </a:graphicData>
        </a:graphic>
      </p:graphicFrame>
      <p:cxnSp>
        <p:nvCxnSpPr>
          <p:cNvPr id="24" name="Straight Connector 23"/>
          <p:cNvCxnSpPr/>
          <p:nvPr/>
        </p:nvCxnSpPr>
        <p:spPr>
          <a:xfrm>
            <a:off x="0" y="6525344"/>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652120" y="6511056"/>
            <a:ext cx="3240360" cy="307777"/>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Dr. Amit K. Singh, GEC Khagaria</a:t>
            </a:r>
            <a:endParaRPr lang="en-US" sz="1400" dirty="0">
              <a:latin typeface="Times New Roman" panose="02020603050405020304" pitchFamily="18" charset="0"/>
              <a:cs typeface="Times New Roman" panose="02020603050405020304" pitchFamily="18" charset="0"/>
            </a:endParaRPr>
          </a:p>
        </p:txBody>
      </p:sp>
      <p:cxnSp>
        <p:nvCxnSpPr>
          <p:cNvPr id="27" name="Straight Connector 26"/>
          <p:cNvCxnSpPr/>
          <p:nvPr/>
        </p:nvCxnSpPr>
        <p:spPr>
          <a:xfrm>
            <a:off x="0" y="552309"/>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383868" y="78743"/>
            <a:ext cx="2160240" cy="461665"/>
          </a:xfrm>
          <a:prstGeom prst="rect">
            <a:avLst/>
          </a:prstGeom>
          <a:noFill/>
        </p:spPr>
        <p:txBody>
          <a:bodyPr wrap="square" rtlCol="0">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Carbocation</a:t>
            </a:r>
            <a:endParaRPr lang="en-US"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4815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2CD46AE-608D-4A10-990F-A7F6DCA1BFA3}" type="slidenum">
              <a:rPr lang="en-IN" smtClean="0"/>
              <a:t>4</a:t>
            </a:fld>
            <a:endParaRPr lang="en-IN"/>
          </a:p>
        </p:txBody>
      </p:sp>
      <p:graphicFrame>
        <p:nvGraphicFramePr>
          <p:cNvPr id="5" name="Object 4"/>
          <p:cNvGraphicFramePr>
            <a:graphicFrameLocks noChangeAspect="1"/>
          </p:cNvGraphicFramePr>
          <p:nvPr>
            <p:extLst>
              <p:ext uri="{D42A27DB-BD31-4B8C-83A1-F6EECF244321}">
                <p14:modId xmlns:p14="http://schemas.microsoft.com/office/powerpoint/2010/main" val="587070028"/>
              </p:ext>
            </p:extLst>
          </p:nvPr>
        </p:nvGraphicFramePr>
        <p:xfrm>
          <a:off x="1848359" y="1029707"/>
          <a:ext cx="4519489" cy="839687"/>
        </p:xfrm>
        <a:graphic>
          <a:graphicData uri="http://schemas.openxmlformats.org/presentationml/2006/ole">
            <mc:AlternateContent xmlns:mc="http://schemas.openxmlformats.org/markup-compatibility/2006">
              <mc:Choice xmlns:v="urn:schemas-microsoft-com:vml" Requires="v">
                <p:oleObj spid="_x0000_s50227" name="CS ChemDraw Drawing" r:id="rId4" imgW="3486483" imgH="647374" progId="ChemDraw.Document.6.0">
                  <p:embed/>
                </p:oleObj>
              </mc:Choice>
              <mc:Fallback>
                <p:oleObj name="CS ChemDraw Drawing" r:id="rId4" imgW="3486483" imgH="647374" progId="ChemDraw.Document.6.0">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8359" y="1029707"/>
                        <a:ext cx="4519489" cy="839687"/>
                      </a:xfrm>
                      <a:prstGeom prst="rect">
                        <a:avLst/>
                      </a:prstGeom>
                      <a:noFill/>
                    </p:spPr>
                  </p:pic>
                </p:oleObj>
              </mc:Fallback>
            </mc:AlternateContent>
          </a:graphicData>
        </a:graphic>
      </p:graphicFrame>
      <p:sp>
        <p:nvSpPr>
          <p:cNvPr id="7" name="TextBox 6"/>
          <p:cNvSpPr txBox="1"/>
          <p:nvPr/>
        </p:nvSpPr>
        <p:spPr>
          <a:xfrm>
            <a:off x="516807" y="680512"/>
            <a:ext cx="4522737" cy="369332"/>
          </a:xfrm>
          <a:prstGeom prst="rect">
            <a:avLst/>
          </a:prstGeom>
          <a:noFill/>
        </p:spPr>
        <p:txBody>
          <a:bodyPr wrap="square" rtlCol="0">
            <a:spAutoFit/>
          </a:bodyPr>
          <a:lstStyle/>
          <a:p>
            <a:r>
              <a:rPr lang="en-US" dirty="0" smtClean="0"/>
              <a:t>ii) By </a:t>
            </a:r>
            <a:r>
              <a:rPr lang="en-US" dirty="0"/>
              <a:t>adding of proton to unsaturated comp</a:t>
            </a:r>
            <a:r>
              <a:rPr lang="en-US" dirty="0" smtClean="0"/>
              <a:t>.</a:t>
            </a:r>
            <a:endParaRPr lang="en-US" dirty="0"/>
          </a:p>
        </p:txBody>
      </p:sp>
      <p:cxnSp>
        <p:nvCxnSpPr>
          <p:cNvPr id="8" name="Straight Connector 7"/>
          <p:cNvCxnSpPr/>
          <p:nvPr/>
        </p:nvCxnSpPr>
        <p:spPr>
          <a:xfrm>
            <a:off x="0" y="6366594"/>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552309"/>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544898" y="6413698"/>
            <a:ext cx="3240360" cy="307777"/>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Dr. Amit K. Singh, GEC Khagaria</a:t>
            </a:r>
            <a:endParaRPr lang="en-US" sz="14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516211" y="1833217"/>
            <a:ext cx="2664296" cy="369332"/>
          </a:xfrm>
          <a:prstGeom prst="rect">
            <a:avLst/>
          </a:prstGeom>
          <a:noFill/>
        </p:spPr>
        <p:txBody>
          <a:bodyPr wrap="square" rtlCol="0">
            <a:spAutoFit/>
          </a:bodyPr>
          <a:lstStyle/>
          <a:p>
            <a:pPr marL="285750" indent="-285750">
              <a:buFont typeface="Arial" panose="020B0604020202020204" pitchFamily="34" charset="0"/>
              <a:buChar char="•"/>
            </a:pPr>
            <a:r>
              <a:rPr lang="en-US" dirty="0"/>
              <a:t>Stability Order: </a:t>
            </a:r>
          </a:p>
        </p:txBody>
      </p:sp>
      <p:graphicFrame>
        <p:nvGraphicFramePr>
          <p:cNvPr id="16" name="Object 15"/>
          <p:cNvGraphicFramePr>
            <a:graphicFrameLocks noChangeAspect="1"/>
          </p:cNvGraphicFramePr>
          <p:nvPr>
            <p:extLst>
              <p:ext uri="{D42A27DB-BD31-4B8C-83A1-F6EECF244321}">
                <p14:modId xmlns:p14="http://schemas.microsoft.com/office/powerpoint/2010/main" val="1010020699"/>
              </p:ext>
            </p:extLst>
          </p:nvPr>
        </p:nvGraphicFramePr>
        <p:xfrm>
          <a:off x="2086821" y="2249652"/>
          <a:ext cx="4098499" cy="1055466"/>
        </p:xfrm>
        <a:graphic>
          <a:graphicData uri="http://schemas.openxmlformats.org/presentationml/2006/ole">
            <mc:AlternateContent xmlns:mc="http://schemas.openxmlformats.org/markup-compatibility/2006">
              <mc:Choice xmlns:v="urn:schemas-microsoft-com:vml" Requires="v">
                <p:oleObj spid="_x0000_s50228" name="CS ChemDraw Drawing" r:id="rId6" imgW="2847715" imgH="728137" progId="ChemDraw.Document.6.0">
                  <p:embed/>
                </p:oleObj>
              </mc:Choice>
              <mc:Fallback>
                <p:oleObj name="CS ChemDraw Drawing" r:id="rId6" imgW="2847715" imgH="728137" progId="ChemDraw.Document.6.0">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86821" y="2249652"/>
                        <a:ext cx="4098499" cy="1055466"/>
                      </a:xfrm>
                      <a:prstGeom prst="rect">
                        <a:avLst/>
                      </a:prstGeom>
                      <a:noFill/>
                    </p:spPr>
                  </p:pic>
                </p:oleObj>
              </mc:Fallback>
            </mc:AlternateContent>
          </a:graphicData>
        </a:graphic>
      </p:graphicFrame>
      <p:sp>
        <p:nvSpPr>
          <p:cNvPr id="17" name="TextBox 16"/>
          <p:cNvSpPr txBox="1"/>
          <p:nvPr/>
        </p:nvSpPr>
        <p:spPr>
          <a:xfrm>
            <a:off x="2253445" y="3218712"/>
            <a:ext cx="3709315" cy="369332"/>
          </a:xfrm>
          <a:prstGeom prst="rect">
            <a:avLst/>
          </a:prstGeom>
          <a:noFill/>
        </p:spPr>
        <p:txBody>
          <a:bodyPr wrap="square" rtlCol="0">
            <a:spAutoFit/>
          </a:bodyPr>
          <a:lstStyle/>
          <a:p>
            <a:r>
              <a:rPr lang="en-US" dirty="0"/>
              <a:t>Normal stability order of </a:t>
            </a:r>
            <a:r>
              <a:rPr lang="en-US" dirty="0" smtClean="0"/>
              <a:t>carbocation.</a:t>
            </a:r>
          </a:p>
        </p:txBody>
      </p:sp>
      <p:graphicFrame>
        <p:nvGraphicFramePr>
          <p:cNvPr id="19" name="Object 18"/>
          <p:cNvGraphicFramePr>
            <a:graphicFrameLocks noChangeAspect="1"/>
          </p:cNvGraphicFramePr>
          <p:nvPr>
            <p:extLst>
              <p:ext uri="{D42A27DB-BD31-4B8C-83A1-F6EECF244321}">
                <p14:modId xmlns:p14="http://schemas.microsoft.com/office/powerpoint/2010/main" val="1236596138"/>
              </p:ext>
            </p:extLst>
          </p:nvPr>
        </p:nvGraphicFramePr>
        <p:xfrm>
          <a:off x="683568" y="3914188"/>
          <a:ext cx="7122602" cy="1131842"/>
        </p:xfrm>
        <a:graphic>
          <a:graphicData uri="http://schemas.openxmlformats.org/presentationml/2006/ole">
            <mc:AlternateContent xmlns:mc="http://schemas.openxmlformats.org/markup-compatibility/2006">
              <mc:Choice xmlns:v="urn:schemas-microsoft-com:vml" Requires="v">
                <p:oleObj spid="_x0000_s50229" name="CS ChemDraw Drawing" r:id="rId8" imgW="7002441" imgH="1102777" progId="ChemDraw.Document.6.0">
                  <p:embed/>
                </p:oleObj>
              </mc:Choice>
              <mc:Fallback>
                <p:oleObj name="CS ChemDraw Drawing" r:id="rId8" imgW="7002441" imgH="1102777" progId="ChemDraw.Document.6.0">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3568" y="3914188"/>
                        <a:ext cx="7122602" cy="1131842"/>
                      </a:xfrm>
                      <a:prstGeom prst="rect">
                        <a:avLst/>
                      </a:prstGeom>
                      <a:noFill/>
                    </p:spPr>
                  </p:pic>
                </p:oleObj>
              </mc:Fallback>
            </mc:AlternateContent>
          </a:graphicData>
        </a:graphic>
      </p:graphicFrame>
      <p:sp>
        <p:nvSpPr>
          <p:cNvPr id="20" name="TextBox 19"/>
          <p:cNvSpPr txBox="1"/>
          <p:nvPr/>
        </p:nvSpPr>
        <p:spPr>
          <a:xfrm>
            <a:off x="2571245" y="5046030"/>
            <a:ext cx="5221483" cy="369332"/>
          </a:xfrm>
          <a:prstGeom prst="rect">
            <a:avLst/>
          </a:prstGeom>
          <a:noFill/>
        </p:spPr>
        <p:txBody>
          <a:bodyPr wrap="square" rtlCol="0">
            <a:spAutoFit/>
          </a:bodyPr>
          <a:lstStyle/>
          <a:p>
            <a:r>
              <a:rPr lang="en-US" dirty="0"/>
              <a:t>Over all stability order of </a:t>
            </a:r>
            <a:r>
              <a:rPr lang="en-US" dirty="0" smtClean="0"/>
              <a:t>carbocation</a:t>
            </a:r>
            <a:endParaRPr lang="en-US" dirty="0"/>
          </a:p>
        </p:txBody>
      </p:sp>
      <p:sp>
        <p:nvSpPr>
          <p:cNvPr id="21" name="TextBox 20"/>
          <p:cNvSpPr txBox="1"/>
          <p:nvPr/>
        </p:nvSpPr>
        <p:spPr>
          <a:xfrm>
            <a:off x="179512" y="5415362"/>
            <a:ext cx="8784976" cy="1200329"/>
          </a:xfrm>
          <a:prstGeom prst="rect">
            <a:avLst/>
          </a:prstGeom>
          <a:noFill/>
        </p:spPr>
        <p:txBody>
          <a:bodyPr wrap="square" rtlCol="0">
            <a:spAutoFit/>
          </a:bodyPr>
          <a:lstStyle/>
          <a:p>
            <a:pPr algn="just"/>
            <a:r>
              <a:rPr lang="en-US" dirty="0">
                <a:latin typeface="Times New Roman" panose="02020603050405020304" pitchFamily="18" charset="0"/>
                <a:cs typeface="Times New Roman" panose="02020603050405020304" pitchFamily="18" charset="0"/>
              </a:rPr>
              <a:t>Here Carbocation stability order is due resonance as the positive charge is delocalized on various carbon atoms, whereas CH</a:t>
            </a:r>
            <a:r>
              <a:rPr lang="en-US" baseline="-25000"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least stable, as in this case the positive charge is not delocalized. It is fully present on a single carbon atom.</a:t>
            </a:r>
          </a:p>
          <a:p>
            <a:endParaRPr lang="en-US" dirty="0"/>
          </a:p>
        </p:txBody>
      </p:sp>
    </p:spTree>
    <p:extLst>
      <p:ext uri="{BB962C8B-B14F-4D97-AF65-F5344CB8AC3E}">
        <p14:creationId xmlns:p14="http://schemas.microsoft.com/office/powerpoint/2010/main" val="3053516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2CD46AE-608D-4A10-990F-A7F6DCA1BFA3}" type="slidenum">
              <a:rPr lang="en-IN" smtClean="0"/>
              <a:t>5</a:t>
            </a:fld>
            <a:endParaRPr lang="en-IN"/>
          </a:p>
        </p:txBody>
      </p:sp>
      <p:cxnSp>
        <p:nvCxnSpPr>
          <p:cNvPr id="8" name="Straight Connector 7"/>
          <p:cNvCxnSpPr/>
          <p:nvPr/>
        </p:nvCxnSpPr>
        <p:spPr>
          <a:xfrm>
            <a:off x="0" y="6366594"/>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552309"/>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544898" y="6413698"/>
            <a:ext cx="3240360" cy="307777"/>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Dr. Amit K. Singh, GEC Khagaria</a:t>
            </a:r>
            <a:endParaRPr lang="en-US" sz="14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347864" y="43541"/>
            <a:ext cx="2448272" cy="461665"/>
          </a:xfrm>
          <a:prstGeom prst="rect">
            <a:avLst/>
          </a:prstGeom>
          <a:noFill/>
        </p:spPr>
        <p:txBody>
          <a:bodyPr wrap="square" rtlCol="0">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Carbanion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323527" y="908720"/>
            <a:ext cx="8406135" cy="646331"/>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Organic species with negative charge on the central carbon atom having one pair of electron present in the SP</a:t>
            </a:r>
            <a:r>
              <a:rPr lang="en-US" baseline="30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orbital. In carbanion there is 3 covalent bonds present.  </a:t>
            </a:r>
          </a:p>
        </p:txBody>
      </p:sp>
      <p:sp>
        <p:nvSpPr>
          <p:cNvPr id="6" name="Rectangle 2"/>
          <p:cNvSpPr>
            <a:spLocks noChangeArrowheads="1"/>
          </p:cNvSpPr>
          <p:nvPr/>
        </p:nvSpPr>
        <p:spPr bwMode="auto">
          <a:xfrm>
            <a:off x="2987824" y="156529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1754414923"/>
              </p:ext>
            </p:extLst>
          </p:nvPr>
        </p:nvGraphicFramePr>
        <p:xfrm>
          <a:off x="3248472" y="1565295"/>
          <a:ext cx="2296426" cy="1314506"/>
        </p:xfrm>
        <a:graphic>
          <a:graphicData uri="http://schemas.openxmlformats.org/presentationml/2006/ole">
            <mc:AlternateContent xmlns:mc="http://schemas.openxmlformats.org/markup-compatibility/2006">
              <mc:Choice xmlns:v="urn:schemas-microsoft-com:vml" Requires="v">
                <p:oleObj spid="_x0000_s51240" name="CS ChemDraw Drawing" r:id="rId4" imgW="1767243" imgH="1010174" progId="ChemDraw.Document.6.0">
                  <p:embed/>
                </p:oleObj>
              </mc:Choice>
              <mc:Fallback>
                <p:oleObj name="CS ChemDraw Drawing" r:id="rId4" imgW="1767243" imgH="1010174" progId="ChemDraw.Document.6.0">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48472" y="1565295"/>
                        <a:ext cx="2296426" cy="1314506"/>
                      </a:xfrm>
                      <a:prstGeom prst="rect">
                        <a:avLst/>
                      </a:prstGeom>
                      <a:noFill/>
                    </p:spPr>
                  </p:pic>
                </p:oleObj>
              </mc:Fallback>
            </mc:AlternateContent>
          </a:graphicData>
        </a:graphic>
      </p:graphicFrame>
      <p:sp>
        <p:nvSpPr>
          <p:cNvPr id="13" name="TextBox 12"/>
          <p:cNvSpPr txBox="1"/>
          <p:nvPr/>
        </p:nvSpPr>
        <p:spPr>
          <a:xfrm>
            <a:off x="143000" y="2955372"/>
            <a:ext cx="6624736" cy="646331"/>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It is formed by different ways</a:t>
            </a:r>
          </a:p>
          <a:p>
            <a:pPr lvl="0" defTabSz="571500"/>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Formation </a:t>
            </a:r>
            <a:r>
              <a:rPr lang="en-US" dirty="0">
                <a:latin typeface="Times New Roman" panose="02020603050405020304" pitchFamily="18" charset="0"/>
                <a:cs typeface="Times New Roman" panose="02020603050405020304" pitchFamily="18" charset="0"/>
              </a:rPr>
              <a:t>of </a:t>
            </a:r>
            <a:r>
              <a:rPr lang="en-US" b="1" dirty="0">
                <a:latin typeface="Times New Roman" panose="02020603050405020304" pitchFamily="18" charset="0"/>
                <a:cs typeface="Times New Roman" panose="02020603050405020304" pitchFamily="18" charset="0"/>
              </a:rPr>
              <a:t>C</a:t>
            </a:r>
            <a:r>
              <a:rPr lang="en-US" b="1" baseline="30000"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by </a:t>
            </a:r>
            <a:r>
              <a:rPr lang="en-US" dirty="0" err="1">
                <a:latin typeface="Times New Roman" panose="02020603050405020304" pitchFamily="18" charset="0"/>
                <a:cs typeface="Times New Roman" panose="02020603050405020304" pitchFamily="18" charset="0"/>
              </a:rPr>
              <a:t>Heterolytic</a:t>
            </a:r>
            <a:r>
              <a:rPr lang="en-US" dirty="0">
                <a:latin typeface="Times New Roman" panose="02020603050405020304" pitchFamily="18" charset="0"/>
                <a:cs typeface="Times New Roman" panose="02020603050405020304" pitchFamily="18" charset="0"/>
              </a:rPr>
              <a:t> cleavage of C-H bond. </a:t>
            </a:r>
          </a:p>
        </p:txBody>
      </p:sp>
      <p:graphicFrame>
        <p:nvGraphicFramePr>
          <p:cNvPr id="15" name="Object 14"/>
          <p:cNvGraphicFramePr>
            <a:graphicFrameLocks noChangeAspect="1"/>
          </p:cNvGraphicFramePr>
          <p:nvPr>
            <p:extLst>
              <p:ext uri="{D42A27DB-BD31-4B8C-83A1-F6EECF244321}">
                <p14:modId xmlns:p14="http://schemas.microsoft.com/office/powerpoint/2010/main" val="3236743584"/>
              </p:ext>
            </p:extLst>
          </p:nvPr>
        </p:nvGraphicFramePr>
        <p:xfrm>
          <a:off x="3248472" y="3734399"/>
          <a:ext cx="3325651" cy="932190"/>
        </p:xfrm>
        <a:graphic>
          <a:graphicData uri="http://schemas.openxmlformats.org/presentationml/2006/ole">
            <mc:AlternateContent xmlns:mc="http://schemas.openxmlformats.org/markup-compatibility/2006">
              <mc:Choice xmlns:v="urn:schemas-microsoft-com:vml" Requires="v">
                <p:oleObj spid="_x0000_s51241" name="CS ChemDraw Drawing" r:id="rId6" imgW="2509594" imgH="706995" progId="ChemDraw.Document.6.0">
                  <p:embed/>
                </p:oleObj>
              </mc:Choice>
              <mc:Fallback>
                <p:oleObj name="CS ChemDraw Drawing" r:id="rId6" imgW="2509594" imgH="706995" progId="ChemDraw.Document.6.0">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48472" y="3734399"/>
                        <a:ext cx="3325651" cy="932190"/>
                      </a:xfrm>
                      <a:prstGeom prst="rect">
                        <a:avLst/>
                      </a:prstGeom>
                      <a:noFill/>
                    </p:spPr>
                  </p:pic>
                </p:oleObj>
              </mc:Fallback>
            </mc:AlternateContent>
          </a:graphicData>
        </a:graphic>
      </p:graphicFrame>
      <p:sp>
        <p:nvSpPr>
          <p:cNvPr id="18" name="TextBox 17"/>
          <p:cNvSpPr txBox="1"/>
          <p:nvPr/>
        </p:nvSpPr>
        <p:spPr>
          <a:xfrm>
            <a:off x="3455368" y="9829188"/>
            <a:ext cx="3960440" cy="369332"/>
          </a:xfrm>
          <a:prstGeom prst="rect">
            <a:avLst/>
          </a:prstGeom>
          <a:noFill/>
        </p:spPr>
        <p:txBody>
          <a:bodyPr wrap="square" rtlCol="0">
            <a:spAutoFit/>
          </a:bodyPr>
          <a:lstStyle/>
          <a:p>
            <a:r>
              <a:rPr lang="en-US" dirty="0" smtClean="0"/>
              <a:t>ii) By </a:t>
            </a:r>
            <a:r>
              <a:rPr lang="en-US" dirty="0"/>
              <a:t>breaking of C-M (M= Metal) bond</a:t>
            </a:r>
            <a:r>
              <a:rPr lang="en-US" dirty="0" smtClean="0"/>
              <a:t>.</a:t>
            </a:r>
            <a:endParaRPr lang="en-US" dirty="0"/>
          </a:p>
        </p:txBody>
      </p:sp>
      <p:graphicFrame>
        <p:nvGraphicFramePr>
          <p:cNvPr id="23" name="Object 22"/>
          <p:cNvGraphicFramePr>
            <a:graphicFrameLocks noChangeAspect="1"/>
          </p:cNvGraphicFramePr>
          <p:nvPr>
            <p:extLst>
              <p:ext uri="{D42A27DB-BD31-4B8C-83A1-F6EECF244321}">
                <p14:modId xmlns:p14="http://schemas.microsoft.com/office/powerpoint/2010/main" val="1522933097"/>
              </p:ext>
            </p:extLst>
          </p:nvPr>
        </p:nvGraphicFramePr>
        <p:xfrm>
          <a:off x="2555776" y="5215364"/>
          <a:ext cx="4626208" cy="966434"/>
        </p:xfrm>
        <a:graphic>
          <a:graphicData uri="http://schemas.openxmlformats.org/presentationml/2006/ole">
            <mc:AlternateContent xmlns:mc="http://schemas.openxmlformats.org/markup-compatibility/2006">
              <mc:Choice xmlns:v="urn:schemas-microsoft-com:vml" Requires="v">
                <p:oleObj spid="_x0000_s51242" name="CS ChemDraw Drawing" r:id="rId8" imgW="2779502" imgH="575913" progId="ChemDraw.Document.6.0">
                  <p:embed/>
                </p:oleObj>
              </mc:Choice>
              <mc:Fallback>
                <p:oleObj name="CS ChemDraw Drawing" r:id="rId8" imgW="2779502" imgH="575913" progId="ChemDraw.Document.6.0">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55776" y="5215364"/>
                        <a:ext cx="4626208" cy="966434"/>
                      </a:xfrm>
                      <a:prstGeom prst="rect">
                        <a:avLst/>
                      </a:prstGeom>
                      <a:noFill/>
                    </p:spPr>
                  </p:pic>
                </p:oleObj>
              </mc:Fallback>
            </mc:AlternateContent>
          </a:graphicData>
        </a:graphic>
      </p:graphicFrame>
      <p:sp>
        <p:nvSpPr>
          <p:cNvPr id="24" name="TextBox 23"/>
          <p:cNvSpPr txBox="1"/>
          <p:nvPr/>
        </p:nvSpPr>
        <p:spPr>
          <a:xfrm>
            <a:off x="683568" y="4726614"/>
            <a:ext cx="4608512"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ii) By </a:t>
            </a:r>
            <a:r>
              <a:rPr lang="en-US" dirty="0">
                <a:latin typeface="Times New Roman" panose="02020603050405020304" pitchFamily="18" charset="0"/>
                <a:cs typeface="Times New Roman" panose="02020603050405020304" pitchFamily="18" charset="0"/>
              </a:rPr>
              <a:t>breaking of C-M (M= Metal) bond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6232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2CD46AE-608D-4A10-990F-A7F6DCA1BFA3}" type="slidenum">
              <a:rPr lang="en-IN" smtClean="0"/>
              <a:t>6</a:t>
            </a:fld>
            <a:endParaRPr lang="en-IN"/>
          </a:p>
        </p:txBody>
      </p:sp>
      <p:sp>
        <p:nvSpPr>
          <p:cNvPr id="3" name="Rectangle 2"/>
          <p:cNvSpPr/>
          <p:nvPr/>
        </p:nvSpPr>
        <p:spPr>
          <a:xfrm>
            <a:off x="395282" y="404664"/>
            <a:ext cx="3179075" cy="390684"/>
          </a:xfrm>
          <a:prstGeom prst="rect">
            <a:avLst/>
          </a:prstGeom>
        </p:spPr>
        <p:txBody>
          <a:bodyPr wrap="none">
            <a:spAutoFit/>
          </a:bodyPr>
          <a:lstStyle/>
          <a:p>
            <a:pPr marL="285750" indent="-285750" algn="just">
              <a:lnSpc>
                <a:spcPct val="115000"/>
              </a:lnSpc>
              <a:buFont typeface="Arial" panose="020B0604020202020204" pitchFamily="34" charset="0"/>
              <a:buChar char="•"/>
            </a:pPr>
            <a:r>
              <a:rPr lang="en-US" dirty="0">
                <a:latin typeface="Times New Roman" panose="02020603050405020304" pitchFamily="18" charset="0"/>
                <a:ea typeface="Calibri" panose="020F0502020204030204" pitchFamily="34" charset="0"/>
                <a:cs typeface="Times New Roman" panose="02020603050405020304" pitchFamily="18" charset="0"/>
              </a:rPr>
              <a:t>Stability Order of Carbanion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519123485"/>
              </p:ext>
            </p:extLst>
          </p:nvPr>
        </p:nvGraphicFramePr>
        <p:xfrm>
          <a:off x="1907704" y="833281"/>
          <a:ext cx="4464496" cy="1024869"/>
        </p:xfrm>
        <a:graphic>
          <a:graphicData uri="http://schemas.openxmlformats.org/presentationml/2006/ole">
            <mc:AlternateContent xmlns:mc="http://schemas.openxmlformats.org/markup-compatibility/2006">
              <mc:Choice xmlns:v="urn:schemas-microsoft-com:vml" Requires="v">
                <p:oleObj spid="_x0000_s52250" name="CS ChemDraw Drawing" r:id="rId3" imgW="3030882" imgH="700652" progId="ChemDraw.Document.6.0">
                  <p:embed/>
                </p:oleObj>
              </mc:Choice>
              <mc:Fallback>
                <p:oleObj name="CS ChemDraw Drawing" r:id="rId3" imgW="3030882" imgH="700652"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833281"/>
                        <a:ext cx="4464496" cy="1024869"/>
                      </a:xfrm>
                      <a:prstGeom prst="rect">
                        <a:avLst/>
                      </a:prstGeom>
                      <a:noFill/>
                    </p:spPr>
                  </p:pic>
                </p:oleObj>
              </mc:Fallback>
            </mc:AlternateContent>
          </a:graphicData>
        </a:graphic>
      </p:graphicFrame>
      <p:cxnSp>
        <p:nvCxnSpPr>
          <p:cNvPr id="6" name="Straight Connector 5"/>
          <p:cNvCxnSpPr/>
          <p:nvPr/>
        </p:nvCxnSpPr>
        <p:spPr>
          <a:xfrm>
            <a:off x="0" y="6366594"/>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544898" y="6413698"/>
            <a:ext cx="3240360" cy="307777"/>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Dr. Amit K. Singh, GEC Khagaria</a:t>
            </a:r>
            <a:endParaRPr lang="en-US" sz="14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0" y="422845"/>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77012" y="1912694"/>
            <a:ext cx="8389976" cy="923330"/>
          </a:xfrm>
          <a:prstGeom prst="rect">
            <a:avLst/>
          </a:prstGeom>
          <a:noFill/>
        </p:spPr>
        <p:txBody>
          <a:bodyPr wrap="square" rtlCol="0">
            <a:spAutoFit/>
          </a:bodyPr>
          <a:lstStyle/>
          <a:p>
            <a:r>
              <a:rPr lang="en-US" dirty="0"/>
              <a:t>3</a:t>
            </a:r>
            <a:r>
              <a:rPr lang="en-US" baseline="30000" dirty="0"/>
              <a:t>o</a:t>
            </a:r>
            <a:r>
              <a:rPr lang="en-US" dirty="0"/>
              <a:t> is least stable as there are three methyl group which donate electron to the central carbanion so on that carbon negative charge is more compared to other, making it least stable. As more charge less stable.  </a:t>
            </a:r>
          </a:p>
        </p:txBody>
      </p:sp>
      <p:graphicFrame>
        <p:nvGraphicFramePr>
          <p:cNvPr id="11" name="Object 10"/>
          <p:cNvGraphicFramePr>
            <a:graphicFrameLocks noChangeAspect="1"/>
          </p:cNvGraphicFramePr>
          <p:nvPr>
            <p:extLst>
              <p:ext uri="{D42A27DB-BD31-4B8C-83A1-F6EECF244321}">
                <p14:modId xmlns:p14="http://schemas.microsoft.com/office/powerpoint/2010/main" val="817280899"/>
              </p:ext>
            </p:extLst>
          </p:nvPr>
        </p:nvGraphicFramePr>
        <p:xfrm>
          <a:off x="2303748" y="2883127"/>
          <a:ext cx="4536504" cy="1137552"/>
        </p:xfrm>
        <a:graphic>
          <a:graphicData uri="http://schemas.openxmlformats.org/presentationml/2006/ole">
            <mc:AlternateContent xmlns:mc="http://schemas.openxmlformats.org/markup-compatibility/2006">
              <mc:Choice xmlns:v="urn:schemas-microsoft-com:vml" Requires="v">
                <p:oleObj spid="_x0000_s52251" name="CS ChemDraw Drawing" r:id="rId5" imgW="3147940" imgH="796638" progId="ChemDraw.Document.6.0">
                  <p:embed/>
                </p:oleObj>
              </mc:Choice>
              <mc:Fallback>
                <p:oleObj name="CS ChemDraw Drawing" r:id="rId5" imgW="3147940" imgH="796638" progId="ChemDraw.Document.6.0">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3748" y="2883127"/>
                        <a:ext cx="4536504" cy="1137552"/>
                      </a:xfrm>
                      <a:prstGeom prst="rect">
                        <a:avLst/>
                      </a:prstGeom>
                      <a:noFill/>
                    </p:spPr>
                  </p:pic>
                </p:oleObj>
              </mc:Fallback>
            </mc:AlternateContent>
          </a:graphicData>
        </a:graphic>
      </p:graphicFrame>
    </p:spTree>
    <p:extLst>
      <p:ext uri="{BB962C8B-B14F-4D97-AF65-F5344CB8AC3E}">
        <p14:creationId xmlns:p14="http://schemas.microsoft.com/office/powerpoint/2010/main" val="26205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2CD46AE-608D-4A10-990F-A7F6DCA1BFA3}" type="slidenum">
              <a:rPr lang="en-IN" smtClean="0"/>
              <a:t>7</a:t>
            </a:fld>
            <a:endParaRPr lang="en-IN"/>
          </a:p>
        </p:txBody>
      </p:sp>
      <p:sp>
        <p:nvSpPr>
          <p:cNvPr id="3" name="Rectangle 2"/>
          <p:cNvSpPr/>
          <p:nvPr/>
        </p:nvSpPr>
        <p:spPr>
          <a:xfrm>
            <a:off x="3192455" y="58215"/>
            <a:ext cx="1774075" cy="517065"/>
          </a:xfrm>
          <a:prstGeom prst="rect">
            <a:avLst/>
          </a:prstGeom>
        </p:spPr>
        <p:txBody>
          <a:bodyPr wrap="none">
            <a:spAutoFit/>
          </a:bodyPr>
          <a:lstStyle/>
          <a:p>
            <a:pPr>
              <a:lnSpc>
                <a:spcPct val="115000"/>
              </a:lnSpc>
            </a:pP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Free </a:t>
            </a:r>
            <a:r>
              <a:rPr lang="en-US"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radical</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 name="Straight Connector 3"/>
          <p:cNvCxnSpPr/>
          <p:nvPr/>
        </p:nvCxnSpPr>
        <p:spPr>
          <a:xfrm>
            <a:off x="0" y="6366594"/>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544898" y="6413698"/>
            <a:ext cx="3240360" cy="307777"/>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Dr. Amit K. Singh, GEC Khagaria</a:t>
            </a:r>
            <a:endParaRPr lang="en-US" sz="1400" dirty="0">
              <a:latin typeface="Times New Roman" panose="02020603050405020304" pitchFamily="18" charset="0"/>
              <a:cs typeface="Times New Roman" panose="02020603050405020304" pitchFamily="18" charset="0"/>
            </a:endParaRPr>
          </a:p>
        </p:txBody>
      </p:sp>
      <p:cxnSp>
        <p:nvCxnSpPr>
          <p:cNvPr id="6" name="Straight Connector 5"/>
          <p:cNvCxnSpPr/>
          <p:nvPr/>
        </p:nvCxnSpPr>
        <p:spPr>
          <a:xfrm>
            <a:off x="0" y="620688"/>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95536" y="691274"/>
            <a:ext cx="8568952" cy="369332"/>
          </a:xfrm>
          <a:prstGeom prst="rect">
            <a:avLst/>
          </a:prstGeom>
          <a:noFill/>
        </p:spPr>
        <p:txBody>
          <a:bodyPr wrap="square" rtlCol="0">
            <a:spAutoFit/>
          </a:bodyPr>
          <a:lstStyle/>
          <a:p>
            <a:r>
              <a:rPr lang="en-US" dirty="0"/>
              <a:t>A species having a C-atom with one free electron and no charge is called as free radical</a:t>
            </a:r>
            <a:r>
              <a:rPr lang="en-US" dirty="0" smtClean="0"/>
              <a:t>.</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942503318"/>
              </p:ext>
            </p:extLst>
          </p:nvPr>
        </p:nvGraphicFramePr>
        <p:xfrm>
          <a:off x="2843808" y="1268760"/>
          <a:ext cx="2616291" cy="506379"/>
        </p:xfrm>
        <a:graphic>
          <a:graphicData uri="http://schemas.openxmlformats.org/presentationml/2006/ole">
            <mc:AlternateContent xmlns:mc="http://schemas.openxmlformats.org/markup-compatibility/2006">
              <mc:Choice xmlns:v="urn:schemas-microsoft-com:vml" Requires="v">
                <p:oleObj spid="_x0000_s53285" name="CS ChemDraw Drawing" r:id="rId3" imgW="1477545" imgH="287957" progId="ChemDraw.Document.6.0">
                  <p:embed/>
                </p:oleObj>
              </mc:Choice>
              <mc:Fallback>
                <p:oleObj name="CS ChemDraw Drawing" r:id="rId3" imgW="1477545" imgH="287957"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8" y="1268760"/>
                        <a:ext cx="2616291" cy="506379"/>
                      </a:xfrm>
                      <a:prstGeom prst="rect">
                        <a:avLst/>
                      </a:prstGeom>
                      <a:noFill/>
                    </p:spPr>
                  </p:pic>
                </p:oleObj>
              </mc:Fallback>
            </mc:AlternateContent>
          </a:graphicData>
        </a:graphic>
      </p:graphicFrame>
      <p:sp>
        <p:nvSpPr>
          <p:cNvPr id="10" name="TextBox 9"/>
          <p:cNvSpPr txBox="1"/>
          <p:nvPr/>
        </p:nvSpPr>
        <p:spPr>
          <a:xfrm>
            <a:off x="421308" y="2018739"/>
            <a:ext cx="5941640" cy="369332"/>
          </a:xfrm>
          <a:prstGeom prst="rect">
            <a:avLst/>
          </a:prstGeom>
          <a:noFill/>
        </p:spPr>
        <p:txBody>
          <a:bodyPr wrap="square" rtlCol="0">
            <a:spAutoFit/>
          </a:bodyPr>
          <a:lstStyle/>
          <a:p>
            <a:r>
              <a:rPr lang="en-US" dirty="0"/>
              <a:t>Structure: Free radicals are generally SP</a:t>
            </a:r>
            <a:r>
              <a:rPr lang="en-US" baseline="30000" dirty="0"/>
              <a:t>2</a:t>
            </a:r>
            <a:r>
              <a:rPr lang="en-US" dirty="0"/>
              <a:t> hybridized </a:t>
            </a:r>
          </a:p>
        </p:txBody>
      </p:sp>
      <p:graphicFrame>
        <p:nvGraphicFramePr>
          <p:cNvPr id="12" name="Object 11"/>
          <p:cNvGraphicFramePr>
            <a:graphicFrameLocks noChangeAspect="1"/>
          </p:cNvGraphicFramePr>
          <p:nvPr>
            <p:extLst>
              <p:ext uri="{D42A27DB-BD31-4B8C-83A1-F6EECF244321}">
                <p14:modId xmlns:p14="http://schemas.microsoft.com/office/powerpoint/2010/main" val="3583533233"/>
              </p:ext>
            </p:extLst>
          </p:nvPr>
        </p:nvGraphicFramePr>
        <p:xfrm>
          <a:off x="3217036" y="2354018"/>
          <a:ext cx="4010719" cy="1391698"/>
        </p:xfrm>
        <a:graphic>
          <a:graphicData uri="http://schemas.openxmlformats.org/presentationml/2006/ole">
            <mc:AlternateContent xmlns:mc="http://schemas.openxmlformats.org/markup-compatibility/2006">
              <mc:Choice xmlns:v="urn:schemas-microsoft-com:vml" Requires="v">
                <p:oleObj spid="_x0000_s53286" name="CS ChemDraw Drawing" r:id="rId5" imgW="3483535" imgH="1209756" progId="ChemDraw.Document.6.0">
                  <p:embed/>
                </p:oleObj>
              </mc:Choice>
              <mc:Fallback>
                <p:oleObj name="CS ChemDraw Drawing" r:id="rId5" imgW="3483535" imgH="1209756" progId="ChemDraw.Document.6.0">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17036" y="2354018"/>
                        <a:ext cx="4010719" cy="1391698"/>
                      </a:xfrm>
                      <a:prstGeom prst="rect">
                        <a:avLst/>
                      </a:prstGeom>
                      <a:noFill/>
                    </p:spPr>
                  </p:pic>
                </p:oleObj>
              </mc:Fallback>
            </mc:AlternateContent>
          </a:graphicData>
        </a:graphic>
      </p:graphicFrame>
      <p:sp>
        <p:nvSpPr>
          <p:cNvPr id="13" name="TextBox 12"/>
          <p:cNvSpPr txBox="1"/>
          <p:nvPr/>
        </p:nvSpPr>
        <p:spPr>
          <a:xfrm>
            <a:off x="359644" y="3687855"/>
            <a:ext cx="1368152" cy="369332"/>
          </a:xfrm>
          <a:prstGeom prst="rect">
            <a:avLst/>
          </a:prstGeom>
          <a:noFill/>
        </p:spPr>
        <p:txBody>
          <a:bodyPr wrap="square" rtlCol="0">
            <a:spAutoFit/>
          </a:bodyPr>
          <a:lstStyle/>
          <a:p>
            <a:r>
              <a:rPr lang="en-US" dirty="0"/>
              <a:t>Stability: 	</a:t>
            </a:r>
          </a:p>
        </p:txBody>
      </p:sp>
      <p:graphicFrame>
        <p:nvGraphicFramePr>
          <p:cNvPr id="15" name="Object 14"/>
          <p:cNvGraphicFramePr>
            <a:graphicFrameLocks noChangeAspect="1"/>
          </p:cNvGraphicFramePr>
          <p:nvPr>
            <p:extLst>
              <p:ext uri="{D42A27DB-BD31-4B8C-83A1-F6EECF244321}">
                <p14:modId xmlns:p14="http://schemas.microsoft.com/office/powerpoint/2010/main" val="1802887812"/>
              </p:ext>
            </p:extLst>
          </p:nvPr>
        </p:nvGraphicFramePr>
        <p:xfrm>
          <a:off x="797312" y="4074577"/>
          <a:ext cx="7549376" cy="1980546"/>
        </p:xfrm>
        <a:graphic>
          <a:graphicData uri="http://schemas.openxmlformats.org/presentationml/2006/ole">
            <mc:AlternateContent xmlns:mc="http://schemas.openxmlformats.org/markup-compatibility/2006">
              <mc:Choice xmlns:v="urn:schemas-microsoft-com:vml" Requires="v">
                <p:oleObj spid="_x0000_s53287" name="CS ChemDraw Drawing" r:id="rId7" imgW="6235667" imgH="1635137" progId="ChemDraw.Document.6.0">
                  <p:embed/>
                </p:oleObj>
              </mc:Choice>
              <mc:Fallback>
                <p:oleObj name="CS ChemDraw Drawing" r:id="rId7" imgW="6235667" imgH="1635137" progId="ChemDraw.Document.6.0">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7312" y="4074577"/>
                        <a:ext cx="7549376" cy="1980546"/>
                      </a:xfrm>
                      <a:prstGeom prst="rect">
                        <a:avLst/>
                      </a:prstGeom>
                      <a:noFill/>
                    </p:spPr>
                  </p:pic>
                </p:oleObj>
              </mc:Fallback>
            </mc:AlternateContent>
          </a:graphicData>
        </a:graphic>
      </p:graphicFrame>
    </p:spTree>
    <p:extLst>
      <p:ext uri="{BB962C8B-B14F-4D97-AF65-F5344CB8AC3E}">
        <p14:creationId xmlns:p14="http://schemas.microsoft.com/office/powerpoint/2010/main" val="2752388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2CD46AE-608D-4A10-990F-A7F6DCA1BFA3}" type="slidenum">
              <a:rPr lang="en-IN" smtClean="0"/>
              <a:t>8</a:t>
            </a:fld>
            <a:endParaRPr lang="en-IN"/>
          </a:p>
        </p:txBody>
      </p:sp>
      <p:graphicFrame>
        <p:nvGraphicFramePr>
          <p:cNvPr id="4" name="Object 3"/>
          <p:cNvGraphicFramePr>
            <a:graphicFrameLocks noChangeAspect="1"/>
          </p:cNvGraphicFramePr>
          <p:nvPr>
            <p:extLst>
              <p:ext uri="{D42A27DB-BD31-4B8C-83A1-F6EECF244321}">
                <p14:modId xmlns:p14="http://schemas.microsoft.com/office/powerpoint/2010/main" val="3040326164"/>
              </p:ext>
            </p:extLst>
          </p:nvPr>
        </p:nvGraphicFramePr>
        <p:xfrm>
          <a:off x="1619672" y="859432"/>
          <a:ext cx="5233487" cy="648072"/>
        </p:xfrm>
        <a:graphic>
          <a:graphicData uri="http://schemas.openxmlformats.org/presentationml/2006/ole">
            <mc:AlternateContent xmlns:mc="http://schemas.openxmlformats.org/markup-compatibility/2006">
              <mc:Choice xmlns:v="urn:schemas-microsoft-com:vml" Requires="v">
                <p:oleObj spid="_x0000_s54297" name="CS ChemDraw Drawing" r:id="rId3" imgW="4074722" imgH="501070" progId="ChemDraw.Document.6.0">
                  <p:embed/>
                </p:oleObj>
              </mc:Choice>
              <mc:Fallback>
                <p:oleObj name="CS ChemDraw Drawing" r:id="rId3" imgW="4074722" imgH="501070"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859432"/>
                        <a:ext cx="5233487" cy="648072"/>
                      </a:xfrm>
                      <a:prstGeom prst="rect">
                        <a:avLst/>
                      </a:prstGeom>
                      <a:noFill/>
                    </p:spPr>
                  </p:pic>
                </p:oleObj>
              </mc:Fallback>
            </mc:AlternateContent>
          </a:graphicData>
        </a:graphic>
      </p:graphicFrame>
      <p:cxnSp>
        <p:nvCxnSpPr>
          <p:cNvPr id="5" name="Straight Connector 4"/>
          <p:cNvCxnSpPr/>
          <p:nvPr/>
        </p:nvCxnSpPr>
        <p:spPr>
          <a:xfrm>
            <a:off x="0" y="6366594"/>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544898" y="6413698"/>
            <a:ext cx="3240360" cy="307777"/>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Dr. Amit K. Singh, GEC Khagaria</a:t>
            </a:r>
            <a:endParaRPr lang="en-US" sz="14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0" y="620688"/>
            <a:ext cx="914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10" name="Object 9"/>
          <p:cNvGraphicFramePr>
            <a:graphicFrameLocks noChangeAspect="1"/>
          </p:cNvGraphicFramePr>
          <p:nvPr>
            <p:extLst>
              <p:ext uri="{D42A27DB-BD31-4B8C-83A1-F6EECF244321}">
                <p14:modId xmlns:p14="http://schemas.microsoft.com/office/powerpoint/2010/main" val="3124278482"/>
              </p:ext>
            </p:extLst>
          </p:nvPr>
        </p:nvGraphicFramePr>
        <p:xfrm>
          <a:off x="1030274" y="1746247"/>
          <a:ext cx="7083451" cy="1010023"/>
        </p:xfrm>
        <a:graphic>
          <a:graphicData uri="http://schemas.openxmlformats.org/presentationml/2006/ole">
            <mc:AlternateContent xmlns:mc="http://schemas.openxmlformats.org/markup-compatibility/2006">
              <mc:Choice xmlns:v="urn:schemas-microsoft-com:vml" Requires="v">
                <p:oleObj spid="_x0000_s54298" name="CS ChemDraw Drawing" r:id="rId5" imgW="5074348" imgH="725177" progId="ChemDraw.Document.6.0">
                  <p:embed/>
                </p:oleObj>
              </mc:Choice>
              <mc:Fallback>
                <p:oleObj name="CS ChemDraw Drawing" r:id="rId5" imgW="5074348" imgH="725177" progId="ChemDraw.Document.6.0">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0274" y="1746247"/>
                        <a:ext cx="7083451" cy="1010023"/>
                      </a:xfrm>
                      <a:prstGeom prst="rect">
                        <a:avLst/>
                      </a:prstGeom>
                      <a:noFill/>
                    </p:spPr>
                  </p:pic>
                </p:oleObj>
              </mc:Fallback>
            </mc:AlternateContent>
          </a:graphicData>
        </a:graphic>
      </p:graphicFrame>
      <p:sp>
        <p:nvSpPr>
          <p:cNvPr id="11" name="TextBox 10"/>
          <p:cNvSpPr txBox="1"/>
          <p:nvPr/>
        </p:nvSpPr>
        <p:spPr>
          <a:xfrm>
            <a:off x="611560" y="3501008"/>
            <a:ext cx="8173698" cy="369332"/>
          </a:xfrm>
          <a:prstGeom prst="rect">
            <a:avLst/>
          </a:prstGeom>
          <a:noFill/>
        </p:spPr>
        <p:txBody>
          <a:bodyPr wrap="square" rtlCol="0">
            <a:spAutoFit/>
          </a:bodyPr>
          <a:lstStyle/>
          <a:p>
            <a:r>
              <a:rPr lang="en-US" b="1" dirty="0"/>
              <a:t>2</a:t>
            </a:r>
            <a:r>
              <a:rPr lang="en-US" b="1" baseline="30000" dirty="0"/>
              <a:t>nd</a:t>
            </a:r>
            <a:r>
              <a:rPr lang="en-US" b="1" dirty="0"/>
              <a:t> Lecture will be on </a:t>
            </a:r>
            <a:r>
              <a:rPr lang="en-US" b="1" dirty="0" smtClean="0"/>
              <a:t>“</a:t>
            </a:r>
            <a:r>
              <a:rPr lang="en-US" b="1" dirty="0"/>
              <a:t>Reactions involving substitution, addition, elimination</a:t>
            </a:r>
            <a:r>
              <a:rPr lang="en-US" b="1" dirty="0" smtClean="0"/>
              <a:t>.”</a:t>
            </a:r>
            <a:endParaRPr lang="en-US" dirty="0"/>
          </a:p>
        </p:txBody>
      </p:sp>
    </p:spTree>
    <p:extLst>
      <p:ext uri="{BB962C8B-B14F-4D97-AF65-F5344CB8AC3E}">
        <p14:creationId xmlns:p14="http://schemas.microsoft.com/office/powerpoint/2010/main" val="2139969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1408</TotalTime>
  <Words>510</Words>
  <Application>Microsoft Office PowerPoint</Application>
  <PresentationFormat>On-screen Show (4:3)</PresentationFormat>
  <Paragraphs>62</Paragraphs>
  <Slides>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Times New Roman</vt:lpstr>
      <vt:lpstr>Wingdings</vt:lpstr>
      <vt:lpstr>Office Theme</vt:lpstr>
      <vt:lpstr>CS ChemDraw Drawing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ANIL</dc:creator>
  <cp:lastModifiedBy>AMIT KUMAR</cp:lastModifiedBy>
  <cp:revision>149</cp:revision>
  <dcterms:created xsi:type="dcterms:W3CDTF">2014-08-19T17:22:05Z</dcterms:created>
  <dcterms:modified xsi:type="dcterms:W3CDTF">2020-03-30T07:14:18Z</dcterms:modified>
</cp:coreProperties>
</file>